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13716000" cx="24377650"/>
  <p:notesSz cx="6858000" cy="9144000"/>
  <p:embeddedFontLst>
    <p:embeddedFont>
      <p:font typeface="Roboto Thin"/>
      <p:regular r:id="rId25"/>
      <p:bold r:id="rId26"/>
      <p:italic r:id="rId27"/>
      <p:boldItalic r:id="rId28"/>
    </p:embeddedFont>
    <p:embeddedFont>
      <p:font typeface="Roboto Black"/>
      <p:bold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matic SC"/>
      <p:regular r:id="rId39"/>
      <p:bold r:id="rId40"/>
    </p:embeddedFont>
    <p:embeddedFont>
      <p:font typeface="Inconsolata"/>
      <p:regular r:id="rId41"/>
      <p:bold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  <p:embeddedFont>
      <p:font typeface="Poppins Medium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6DA5CB-9FA2-4C73-AAEC-40C3339E0F8D}">
  <a:tblStyle styleId="{936DA5CB-9FA2-4C73-AAEC-40C3339E0F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bold.fntdata"/><Relationship Id="rId42" Type="http://schemas.openxmlformats.org/officeDocument/2006/relationships/font" Target="fonts/Inconsolata-bold.fntdata"/><Relationship Id="rId41" Type="http://schemas.openxmlformats.org/officeDocument/2006/relationships/font" Target="fonts/Inconsolata-regular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Black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maticSC-regular.fntdata"/><Relationship Id="rId38" Type="http://schemas.openxmlformats.org/officeDocument/2006/relationships/font" Target="fonts/Roboto-boldItalic.fntdata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HelveticaNeue-bold.fntdata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29" Type="http://schemas.openxmlformats.org/officeDocument/2006/relationships/font" Target="fonts/RobotoBlack-bold.fntdata"/><Relationship Id="rId51" Type="http://schemas.openxmlformats.org/officeDocument/2006/relationships/font" Target="fonts/PoppinsMedium-regular.fntdata"/><Relationship Id="rId50" Type="http://schemas.openxmlformats.org/officeDocument/2006/relationships/font" Target="fonts/LatoLight-boldItalic.fntdata"/><Relationship Id="rId53" Type="http://schemas.openxmlformats.org/officeDocument/2006/relationships/font" Target="fonts/PoppinsMedium-italic.fntdata"/><Relationship Id="rId52" Type="http://schemas.openxmlformats.org/officeDocument/2006/relationships/font" Target="fonts/PoppinsMedium-bold.fntdata"/><Relationship Id="rId11" Type="http://schemas.openxmlformats.org/officeDocument/2006/relationships/slide" Target="slides/slide3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2.xml"/><Relationship Id="rId54" Type="http://schemas.openxmlformats.org/officeDocument/2006/relationships/font" Target="fonts/PoppinsMedium-boldItalic.fntdata"/><Relationship Id="rId13" Type="http://schemas.openxmlformats.org/officeDocument/2006/relationships/slide" Target="slides/slide5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4.xml"/><Relationship Id="rId56" Type="http://schemas.openxmlformats.org/officeDocument/2006/relationships/font" Target="fonts/RobotoLight-bold.fntdata"/><Relationship Id="rId15" Type="http://schemas.openxmlformats.org/officeDocument/2006/relationships/slide" Target="slides/slide7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6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c4a42a83d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c4a42a8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455_0_2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45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Relationship Id="rId4" Type="http://schemas.openxmlformats.org/officeDocument/2006/relationships/image" Target="../media/image5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2.png"/><Relationship Id="rId4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48.png"/><Relationship Id="rId6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88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63.png"/><Relationship Id="rId4" Type="http://schemas.openxmlformats.org/officeDocument/2006/relationships/image" Target="../media/image58.png"/><Relationship Id="rId5" Type="http://schemas.openxmlformats.org/officeDocument/2006/relationships/image" Target="../media/image67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70.png"/><Relationship Id="rId4" Type="http://schemas.openxmlformats.org/officeDocument/2006/relationships/image" Target="../media/image74.png"/><Relationship Id="rId5" Type="http://schemas.openxmlformats.org/officeDocument/2006/relationships/image" Target="../media/image89.png"/><Relationship Id="rId6" Type="http://schemas.openxmlformats.org/officeDocument/2006/relationships/image" Target="../media/image69.png"/><Relationship Id="rId7" Type="http://schemas.openxmlformats.org/officeDocument/2006/relationships/image" Target="../media/image80.png"/><Relationship Id="rId8" Type="http://schemas.openxmlformats.org/officeDocument/2006/relationships/image" Target="../media/image7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81.png"/><Relationship Id="rId8" Type="http://schemas.openxmlformats.org/officeDocument/2006/relationships/image" Target="../media/image7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79.png"/><Relationship Id="rId4" Type="http://schemas.openxmlformats.org/officeDocument/2006/relationships/image" Target="../media/image83.png"/><Relationship Id="rId5" Type="http://schemas.openxmlformats.org/officeDocument/2006/relationships/image" Target="../media/image77.png"/><Relationship Id="rId6" Type="http://schemas.openxmlformats.org/officeDocument/2006/relationships/image" Target="../media/image8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5" Type="http://schemas.openxmlformats.org/officeDocument/2006/relationships/image" Target="../media/image96.png"/><Relationship Id="rId6" Type="http://schemas.openxmlformats.org/officeDocument/2006/relationships/image" Target="../media/image101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3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3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9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Visiting cardboardspaceshiptoys.com for reasons unknown</a:t>
            </a:r>
            <a:endParaRPr/>
          </a:p>
        </p:txBody>
      </p:sp>
      <p:sp>
        <p:nvSpPr>
          <p:cNvPr id="1408" name="Google Shape;1408;p9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09" name="Google Shape;1409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0" name="Google Shape;1410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94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TCP, LDAP, DHCP, DNS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User visited cardboardspaceshiptoys.com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Include screenshots of packets justifying your conclusions.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12" name="Google Shape;141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7811202"/>
            <a:ext cx="8918098" cy="46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0" y="7367350"/>
            <a:ext cx="8431374" cy="55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SKYPE</a:t>
            </a:r>
            <a:endParaRPr/>
          </a:p>
        </p:txBody>
      </p:sp>
      <p:sp>
        <p:nvSpPr>
          <p:cNvPr id="1420" name="Google Shape;1420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21" name="Google Shape;142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2" name="Google Shape;1422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95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TCP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User used communication software known as skype.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Include screenshots of packets justifying your conclusions.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24" name="Google Shape;142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075" y="7273475"/>
            <a:ext cx="8950500" cy="583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9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Malware Download</a:t>
            </a:r>
            <a:endParaRPr/>
          </a:p>
        </p:txBody>
      </p:sp>
      <p:sp>
        <p:nvSpPr>
          <p:cNvPr id="1437" name="Google Shape;1437;p9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38" name="Google Shape;1438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9" name="Google Shape;1439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9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HTTP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User downloaded june11.dll from frank-n-ted.com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screenshots of packets justifying your conclusions.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>
                <a:solidFill>
                  <a:schemeClr val="dk1"/>
                </a:solidFill>
              </a:rPr>
              <a:t>june11.dll is a trojan malware designed to infect the inflicted machine.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41" name="Google Shape;144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8850" y="3424675"/>
            <a:ext cx="6615328" cy="62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Torrent Download</a:t>
            </a:r>
            <a:endParaRPr/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49" name="Google Shape;1449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0" name="Google Shape;1450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98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HTTP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User downloaded a torrent (</a:t>
            </a:r>
            <a:r>
              <a:rPr lang="en-US" sz="2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/bt/btdownload.php?type=torrent&amp;file=Betty_Boop_Rhythm_on_the_Reservation.avi.torrent)</a:t>
            </a:r>
            <a:endParaRPr sz="5300"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screenshots of packets justifying your conclusions.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Though the torrent might be a simple video,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there is a high possibility that there is other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malware attached to the file that can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negatively impact the host machine’s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>
                <a:solidFill>
                  <a:schemeClr val="dk1"/>
                </a:solidFill>
              </a:rPr>
              <a:t>functionality.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2" name="Google Shape;145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8850" y="7087437"/>
            <a:ext cx="11799250" cy="463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99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9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Ubuntu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4" name="Google Shape;1354;p8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5" name="Google Shape;13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49" y="3876450"/>
            <a:ext cx="18035949" cy="596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8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{936DA5CB-9FA2-4C73-AAEC-40C3339E0F8D}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 Enum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WP exposes users via WPScan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user accounts to be brute forced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Creds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 credentials were stored in cleartext in the wp-config file.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view all SQL databases and tables.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sudo python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steven is able to run python as root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spawn a root shell via python.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Crackable Passwords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use john the ripper on password hashes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 to obtain user password.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1369" name="Google Shape;1369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0" name="Google Shape;1370;p8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2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1" name="Google Shape;1371;p89"/>
          <p:cNvGraphicFramePr/>
          <p:nvPr/>
        </p:nvGraphicFramePr>
        <p:xfrm>
          <a:off x="1191013" y="379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{936DA5CB-9FA2-4C73-AAEC-40C3339E0F8D}</a:tableStyleId>
              </a:tblPr>
              <a:tblGrid>
                <a:gridCol w="7331875"/>
                <a:gridCol w="7331875"/>
                <a:gridCol w="7331875"/>
              </a:tblGrid>
              <a:tr h="128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47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PHPMailer XSS (CVE-2016-10033)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RCE.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spawn a reverse shell via XSS.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47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Default Credentials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wp-config file revealed root SQL password.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gain root MySQL access.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1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binary is run as root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mysql binary has root-level permissions.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are able to craft a SQL function to execute code as root.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78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General access to website directories.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restricted access to directories allowed for discovery of sensitive information.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perform Directory Traversal.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0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83" name="Google Shape;1383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4" name="Google Shape;1384;p91"/>
          <p:cNvSpPr txBox="1"/>
          <p:nvPr>
            <p:ph idx="3" type="body"/>
          </p:nvPr>
        </p:nvSpPr>
        <p:spPr>
          <a:xfrm>
            <a:off x="717425" y="192465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85" name="Google Shape;1385;p91"/>
          <p:cNvGraphicFramePr/>
          <p:nvPr/>
        </p:nvGraphicFramePr>
        <p:xfrm>
          <a:off x="1191000" y="325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{936DA5CB-9FA2-4C73-AAEC-40C3339E0F8D}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172.16.4.205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TCP, HTTP, UDP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810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10.6.12.0/24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172.16.4.0/24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10.0.0.0/24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68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92" name="Google Shape;1392;p9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393" name="Google Shape;1393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92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Visiting websites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Authenticating with Kerberos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Downloading malware and torrents.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